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Mokoto" charset="1" panose="00000000000000000000"/>
      <p:regular r:id="rId14"/>
    </p:embeddedFont>
    <p:embeddedFont>
      <p:font typeface="Montserrat Semi-Bold" charset="1" panose="00000700000000000000"/>
      <p:regular r:id="rId15"/>
    </p:embeddedFont>
    <p:embeddedFont>
      <p:font typeface="Montserrat Semi-Bold Bold" charset="1" panose="00000800000000000000"/>
      <p:regular r:id="rId16"/>
    </p:embeddedFont>
    <p:embeddedFont>
      <p:font typeface="Montserrat Semi-Bold Italics" charset="1" panose="00000700000000000000"/>
      <p:regular r:id="rId17"/>
    </p:embeddedFont>
    <p:embeddedFont>
      <p:font typeface="Montserrat Semi-Bold Bold Italics"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001619" y="6685712"/>
            <a:ext cx="3286381" cy="386691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011463" y="4079421"/>
            <a:ext cx="3353562" cy="411480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915778" y="1734574"/>
            <a:ext cx="3449246" cy="4807312"/>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091385" y="3046697"/>
            <a:ext cx="4182770" cy="411480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595281" y="5275337"/>
            <a:ext cx="5888119" cy="3039741"/>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8287716" y="6623968"/>
            <a:ext cx="721633" cy="1075059"/>
          </a:xfrm>
          <a:prstGeom prst="rect">
            <a:avLst/>
          </a:prstGeom>
        </p:spPr>
      </p:pic>
      <p:sp>
        <p:nvSpPr>
          <p:cNvPr name="TextBox 9" id="9"/>
          <p:cNvSpPr txBox="true"/>
          <p:nvPr/>
        </p:nvSpPr>
        <p:spPr>
          <a:xfrm rot="0">
            <a:off x="7518317" y="2863886"/>
            <a:ext cx="7483302" cy="2078075"/>
          </a:xfrm>
          <a:prstGeom prst="rect">
            <a:avLst/>
          </a:prstGeom>
        </p:spPr>
        <p:txBody>
          <a:bodyPr anchor="t" rtlCol="false" tIns="0" lIns="0" bIns="0" rIns="0">
            <a:spAutoFit/>
          </a:bodyPr>
          <a:lstStyle/>
          <a:p>
            <a:pPr>
              <a:lnSpc>
                <a:spcPts val="8310"/>
              </a:lnSpc>
            </a:pPr>
            <a:r>
              <a:rPr lang="en-US" sz="5936">
                <a:solidFill>
                  <a:srgbClr val="92DCEF"/>
                </a:solidFill>
                <a:latin typeface="Mokoto"/>
              </a:rPr>
              <a:t>NUTRITION TRACKER</a:t>
            </a:r>
          </a:p>
        </p:txBody>
      </p:sp>
      <p:sp>
        <p:nvSpPr>
          <p:cNvPr name="TextBox 10" id="10"/>
          <p:cNvSpPr txBox="true"/>
          <p:nvPr/>
        </p:nvSpPr>
        <p:spPr>
          <a:xfrm rot="0">
            <a:off x="8287716" y="5824714"/>
            <a:ext cx="4503249" cy="523776"/>
          </a:xfrm>
          <a:prstGeom prst="rect">
            <a:avLst/>
          </a:prstGeom>
        </p:spPr>
        <p:txBody>
          <a:bodyPr anchor="t" rtlCol="false" tIns="0" lIns="0" bIns="0" rIns="0">
            <a:spAutoFit/>
          </a:bodyPr>
          <a:lstStyle/>
          <a:p>
            <a:pPr>
              <a:lnSpc>
                <a:spcPts val="4200"/>
              </a:lnSpc>
            </a:pPr>
            <a:r>
              <a:rPr lang="en-US" sz="3000">
                <a:solidFill>
                  <a:srgbClr val="92DCEF"/>
                </a:solidFill>
                <a:latin typeface="Mokoto"/>
              </a:rPr>
              <a:t>pitch deck by :</a:t>
            </a:r>
          </a:p>
        </p:txBody>
      </p:sp>
      <p:sp>
        <p:nvSpPr>
          <p:cNvPr name="TextBox 11" id="11"/>
          <p:cNvSpPr txBox="true"/>
          <p:nvPr/>
        </p:nvSpPr>
        <p:spPr>
          <a:xfrm rot="0">
            <a:off x="9183152" y="6596068"/>
            <a:ext cx="3276791" cy="1454283"/>
          </a:xfrm>
          <a:prstGeom prst="rect">
            <a:avLst/>
          </a:prstGeom>
        </p:spPr>
        <p:txBody>
          <a:bodyPr anchor="t" rtlCol="false" tIns="0" lIns="0" bIns="0" rIns="0">
            <a:spAutoFit/>
          </a:bodyPr>
          <a:lstStyle/>
          <a:p>
            <a:pPr>
              <a:lnSpc>
                <a:spcPts val="3842"/>
              </a:lnSpc>
            </a:pPr>
            <a:r>
              <a:rPr lang="en-US" sz="2744">
                <a:solidFill>
                  <a:srgbClr val="92DCEF"/>
                </a:solidFill>
                <a:latin typeface="Mokoto"/>
              </a:rPr>
              <a:t>&lt;affan /&gt;</a:t>
            </a:r>
          </a:p>
          <a:p>
            <a:pPr>
              <a:lnSpc>
                <a:spcPts val="3842"/>
              </a:lnSpc>
            </a:pPr>
            <a:r>
              <a:rPr lang="en-US" sz="2744">
                <a:solidFill>
                  <a:srgbClr val="92DCEF"/>
                </a:solidFill>
                <a:latin typeface="Mokoto"/>
              </a:rPr>
              <a:t>&lt;matt /&gt;</a:t>
            </a:r>
          </a:p>
          <a:p>
            <a:pPr>
              <a:lnSpc>
                <a:spcPts val="3842"/>
              </a:lnSpc>
            </a:pPr>
            <a:r>
              <a:rPr lang="en-US" sz="2744">
                <a:solidFill>
                  <a:srgbClr val="92DCEF"/>
                </a:solidFill>
                <a:latin typeface="Mokoto"/>
              </a:rPr>
              <a:t>&lt;prashan /&gt;</a:t>
            </a:r>
          </a:p>
        </p:txBody>
      </p:sp>
      <p:pic>
        <p:nvPicPr>
          <p:cNvPr name="Picture 12" id="12"/>
          <p:cNvPicPr>
            <a:picLocks noChangeAspect="true"/>
          </p:cNvPicPr>
          <p:nvPr/>
        </p:nvPicPr>
        <p:blipFill>
          <a:blip r:embed="rId3"/>
          <a:srcRect l="0" t="0" r="0" b="0"/>
          <a:stretch>
            <a:fillRect/>
          </a:stretch>
        </p:blipFill>
        <p:spPr>
          <a:xfrm flipH="false" flipV="false" rot="0">
            <a:off x="15001619" y="-711833"/>
            <a:ext cx="3286381" cy="386691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47265" y="2166071"/>
            <a:ext cx="7315200" cy="131673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0">
            <a:off x="12961129" y="8599932"/>
            <a:ext cx="7315200" cy="1316736"/>
          </a:xfrm>
          <a:prstGeom prst="rect">
            <a:avLst/>
          </a:prstGeom>
        </p:spPr>
      </p:pic>
      <p:grpSp>
        <p:nvGrpSpPr>
          <p:cNvPr name="Group 5" id="5"/>
          <p:cNvGrpSpPr/>
          <p:nvPr/>
        </p:nvGrpSpPr>
        <p:grpSpPr>
          <a:xfrm rot="0">
            <a:off x="2455814" y="3056075"/>
            <a:ext cx="5155827" cy="1334762"/>
            <a:chOff x="0" y="0"/>
            <a:chExt cx="1357913" cy="351542"/>
          </a:xfrm>
        </p:grpSpPr>
        <p:sp>
          <p:nvSpPr>
            <p:cNvPr name="Freeform 6" id="6"/>
            <p:cNvSpPr/>
            <p:nvPr/>
          </p:nvSpPr>
          <p:spPr>
            <a:xfrm>
              <a:off x="0" y="0"/>
              <a:ext cx="1357913" cy="351542"/>
            </a:xfrm>
            <a:custGeom>
              <a:avLst/>
              <a:gdLst/>
              <a:ahLst/>
              <a:cxnLst/>
              <a:rect r="r" b="b" t="t" l="l"/>
              <a:pathLst>
                <a:path h="351542" w="1357913">
                  <a:moveTo>
                    <a:pt x="30032" y="0"/>
                  </a:moveTo>
                  <a:lnTo>
                    <a:pt x="1327881" y="0"/>
                  </a:lnTo>
                  <a:cubicBezTo>
                    <a:pt x="1335846" y="0"/>
                    <a:pt x="1343485" y="3164"/>
                    <a:pt x="1349117" y="8796"/>
                  </a:cubicBezTo>
                  <a:cubicBezTo>
                    <a:pt x="1354749" y="14428"/>
                    <a:pt x="1357913" y="22067"/>
                    <a:pt x="1357913" y="30032"/>
                  </a:cubicBezTo>
                  <a:lnTo>
                    <a:pt x="1357913" y="321511"/>
                  </a:lnTo>
                  <a:cubicBezTo>
                    <a:pt x="1357913" y="329475"/>
                    <a:pt x="1354749" y="337114"/>
                    <a:pt x="1349117" y="342746"/>
                  </a:cubicBezTo>
                  <a:cubicBezTo>
                    <a:pt x="1343485" y="348378"/>
                    <a:pt x="1335846" y="351542"/>
                    <a:pt x="1327881" y="351542"/>
                  </a:cubicBezTo>
                  <a:lnTo>
                    <a:pt x="30032" y="351542"/>
                  </a:lnTo>
                  <a:cubicBezTo>
                    <a:pt x="22067" y="351542"/>
                    <a:pt x="14428" y="348378"/>
                    <a:pt x="8796" y="342746"/>
                  </a:cubicBezTo>
                  <a:cubicBezTo>
                    <a:pt x="3164" y="337114"/>
                    <a:pt x="0" y="329475"/>
                    <a:pt x="0" y="321511"/>
                  </a:cubicBezTo>
                  <a:lnTo>
                    <a:pt x="0" y="30032"/>
                  </a:lnTo>
                  <a:cubicBezTo>
                    <a:pt x="0" y="22067"/>
                    <a:pt x="3164" y="14428"/>
                    <a:pt x="8796" y="8796"/>
                  </a:cubicBezTo>
                  <a:cubicBezTo>
                    <a:pt x="14428" y="3164"/>
                    <a:pt x="22067" y="0"/>
                    <a:pt x="30032" y="0"/>
                  </a:cubicBezTo>
                  <a:close/>
                </a:path>
              </a:pathLst>
            </a:custGeom>
            <a:solidFill>
              <a:srgbClr val="00D0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648188" y="895350"/>
            <a:ext cx="10991624"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AGENDA</a:t>
            </a:r>
          </a:p>
        </p:txBody>
      </p:sp>
      <p:sp>
        <p:nvSpPr>
          <p:cNvPr name="TextBox 9" id="9"/>
          <p:cNvSpPr txBox="true"/>
          <p:nvPr/>
        </p:nvSpPr>
        <p:spPr>
          <a:xfrm rot="0">
            <a:off x="2745900" y="3148642"/>
            <a:ext cx="1120750" cy="1030325"/>
          </a:xfrm>
          <a:prstGeom prst="rect">
            <a:avLst/>
          </a:prstGeom>
        </p:spPr>
        <p:txBody>
          <a:bodyPr anchor="t" rtlCol="false" tIns="0" lIns="0" bIns="0" rIns="0">
            <a:spAutoFit/>
          </a:bodyPr>
          <a:lstStyle/>
          <a:p>
            <a:pPr>
              <a:lnSpc>
                <a:spcPts val="8310"/>
              </a:lnSpc>
            </a:pPr>
            <a:r>
              <a:rPr lang="en-US" sz="5936">
                <a:solidFill>
                  <a:srgbClr val="003845"/>
                </a:solidFill>
                <a:latin typeface="Mokoto"/>
              </a:rPr>
              <a:t>01</a:t>
            </a:r>
          </a:p>
        </p:txBody>
      </p:sp>
      <p:sp>
        <p:nvSpPr>
          <p:cNvPr name="TextBox 10" id="10"/>
          <p:cNvSpPr txBox="true"/>
          <p:nvPr/>
        </p:nvSpPr>
        <p:spPr>
          <a:xfrm rot="0">
            <a:off x="3999457" y="3071116"/>
            <a:ext cx="3612184" cy="1242527"/>
          </a:xfrm>
          <a:prstGeom prst="rect">
            <a:avLst/>
          </a:prstGeom>
        </p:spPr>
        <p:txBody>
          <a:bodyPr anchor="t" rtlCol="false" tIns="0" lIns="0" bIns="0" rIns="0">
            <a:spAutoFit/>
          </a:bodyPr>
          <a:lstStyle/>
          <a:p>
            <a:pPr>
              <a:lnSpc>
                <a:spcPts val="5014"/>
              </a:lnSpc>
            </a:pPr>
            <a:r>
              <a:rPr lang="en-US" sz="3581">
                <a:solidFill>
                  <a:srgbClr val="003845"/>
                </a:solidFill>
                <a:latin typeface="Montserrat Semi-Bold Bold"/>
              </a:rPr>
              <a:t>Quick Intro  &amp; Goals</a:t>
            </a:r>
          </a:p>
        </p:txBody>
      </p:sp>
      <p:grpSp>
        <p:nvGrpSpPr>
          <p:cNvPr name="Group 11" id="11"/>
          <p:cNvGrpSpPr/>
          <p:nvPr/>
        </p:nvGrpSpPr>
        <p:grpSpPr>
          <a:xfrm rot="0">
            <a:off x="2455814" y="4924607"/>
            <a:ext cx="5155827" cy="1334762"/>
            <a:chOff x="0" y="0"/>
            <a:chExt cx="1357913" cy="351542"/>
          </a:xfrm>
        </p:grpSpPr>
        <p:sp>
          <p:nvSpPr>
            <p:cNvPr name="Freeform 12" id="12"/>
            <p:cNvSpPr/>
            <p:nvPr/>
          </p:nvSpPr>
          <p:spPr>
            <a:xfrm>
              <a:off x="0" y="0"/>
              <a:ext cx="1357913" cy="351542"/>
            </a:xfrm>
            <a:custGeom>
              <a:avLst/>
              <a:gdLst/>
              <a:ahLst/>
              <a:cxnLst/>
              <a:rect r="r" b="b" t="t" l="l"/>
              <a:pathLst>
                <a:path h="351542" w="1357913">
                  <a:moveTo>
                    <a:pt x="30032" y="0"/>
                  </a:moveTo>
                  <a:lnTo>
                    <a:pt x="1327881" y="0"/>
                  </a:lnTo>
                  <a:cubicBezTo>
                    <a:pt x="1335846" y="0"/>
                    <a:pt x="1343485" y="3164"/>
                    <a:pt x="1349117" y="8796"/>
                  </a:cubicBezTo>
                  <a:cubicBezTo>
                    <a:pt x="1354749" y="14428"/>
                    <a:pt x="1357913" y="22067"/>
                    <a:pt x="1357913" y="30032"/>
                  </a:cubicBezTo>
                  <a:lnTo>
                    <a:pt x="1357913" y="321511"/>
                  </a:lnTo>
                  <a:cubicBezTo>
                    <a:pt x="1357913" y="329475"/>
                    <a:pt x="1354749" y="337114"/>
                    <a:pt x="1349117" y="342746"/>
                  </a:cubicBezTo>
                  <a:cubicBezTo>
                    <a:pt x="1343485" y="348378"/>
                    <a:pt x="1335846" y="351542"/>
                    <a:pt x="1327881" y="351542"/>
                  </a:cubicBezTo>
                  <a:lnTo>
                    <a:pt x="30032" y="351542"/>
                  </a:lnTo>
                  <a:cubicBezTo>
                    <a:pt x="22067" y="351542"/>
                    <a:pt x="14428" y="348378"/>
                    <a:pt x="8796" y="342746"/>
                  </a:cubicBezTo>
                  <a:cubicBezTo>
                    <a:pt x="3164" y="337114"/>
                    <a:pt x="0" y="329475"/>
                    <a:pt x="0" y="321511"/>
                  </a:cubicBezTo>
                  <a:lnTo>
                    <a:pt x="0" y="30032"/>
                  </a:lnTo>
                  <a:cubicBezTo>
                    <a:pt x="0" y="22067"/>
                    <a:pt x="3164" y="14428"/>
                    <a:pt x="8796" y="8796"/>
                  </a:cubicBezTo>
                  <a:cubicBezTo>
                    <a:pt x="14428" y="3164"/>
                    <a:pt x="22067" y="0"/>
                    <a:pt x="30032" y="0"/>
                  </a:cubicBezTo>
                  <a:close/>
                </a:path>
              </a:pathLst>
            </a:custGeom>
            <a:solidFill>
              <a:srgbClr val="00D0FF"/>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312623" y="4991070"/>
            <a:ext cx="3299018" cy="1180465"/>
          </a:xfrm>
          <a:prstGeom prst="rect">
            <a:avLst/>
          </a:prstGeom>
        </p:spPr>
        <p:txBody>
          <a:bodyPr anchor="t" rtlCol="false" tIns="0" lIns="0" bIns="0" rIns="0">
            <a:spAutoFit/>
          </a:bodyPr>
          <a:lstStyle/>
          <a:p>
            <a:pPr>
              <a:lnSpc>
                <a:spcPts val="4759"/>
              </a:lnSpc>
            </a:pPr>
            <a:r>
              <a:rPr lang="en-US" sz="3399">
                <a:solidFill>
                  <a:srgbClr val="003845"/>
                </a:solidFill>
                <a:latin typeface="Montserrat Semi-Bold Bold"/>
              </a:rPr>
              <a:t>Demo of the project</a:t>
            </a:r>
          </a:p>
        </p:txBody>
      </p:sp>
      <p:sp>
        <p:nvSpPr>
          <p:cNvPr name="TextBox 15" id="15"/>
          <p:cNvSpPr txBox="true"/>
          <p:nvPr/>
        </p:nvSpPr>
        <p:spPr>
          <a:xfrm rot="0">
            <a:off x="2745900" y="5032803"/>
            <a:ext cx="1566723" cy="1030325"/>
          </a:xfrm>
          <a:prstGeom prst="rect">
            <a:avLst/>
          </a:prstGeom>
        </p:spPr>
        <p:txBody>
          <a:bodyPr anchor="t" rtlCol="false" tIns="0" lIns="0" bIns="0" rIns="0">
            <a:spAutoFit/>
          </a:bodyPr>
          <a:lstStyle/>
          <a:p>
            <a:pPr>
              <a:lnSpc>
                <a:spcPts val="8310"/>
              </a:lnSpc>
            </a:pPr>
            <a:r>
              <a:rPr lang="en-US" sz="5936">
                <a:solidFill>
                  <a:srgbClr val="003845"/>
                </a:solidFill>
                <a:latin typeface="Mokoto"/>
              </a:rPr>
              <a:t>03</a:t>
            </a:r>
          </a:p>
        </p:txBody>
      </p:sp>
      <p:grpSp>
        <p:nvGrpSpPr>
          <p:cNvPr name="Group 16" id="16"/>
          <p:cNvGrpSpPr/>
          <p:nvPr/>
        </p:nvGrpSpPr>
        <p:grpSpPr>
          <a:xfrm rot="0">
            <a:off x="6203274" y="6811819"/>
            <a:ext cx="5155827" cy="1334762"/>
            <a:chOff x="0" y="0"/>
            <a:chExt cx="1357913" cy="351542"/>
          </a:xfrm>
        </p:grpSpPr>
        <p:sp>
          <p:nvSpPr>
            <p:cNvPr name="Freeform 17" id="17"/>
            <p:cNvSpPr/>
            <p:nvPr/>
          </p:nvSpPr>
          <p:spPr>
            <a:xfrm>
              <a:off x="0" y="0"/>
              <a:ext cx="1357913" cy="351542"/>
            </a:xfrm>
            <a:custGeom>
              <a:avLst/>
              <a:gdLst/>
              <a:ahLst/>
              <a:cxnLst/>
              <a:rect r="r" b="b" t="t" l="l"/>
              <a:pathLst>
                <a:path h="351542" w="1357913">
                  <a:moveTo>
                    <a:pt x="30032" y="0"/>
                  </a:moveTo>
                  <a:lnTo>
                    <a:pt x="1327881" y="0"/>
                  </a:lnTo>
                  <a:cubicBezTo>
                    <a:pt x="1335846" y="0"/>
                    <a:pt x="1343485" y="3164"/>
                    <a:pt x="1349117" y="8796"/>
                  </a:cubicBezTo>
                  <a:cubicBezTo>
                    <a:pt x="1354749" y="14428"/>
                    <a:pt x="1357913" y="22067"/>
                    <a:pt x="1357913" y="30032"/>
                  </a:cubicBezTo>
                  <a:lnTo>
                    <a:pt x="1357913" y="321511"/>
                  </a:lnTo>
                  <a:cubicBezTo>
                    <a:pt x="1357913" y="329475"/>
                    <a:pt x="1354749" y="337114"/>
                    <a:pt x="1349117" y="342746"/>
                  </a:cubicBezTo>
                  <a:cubicBezTo>
                    <a:pt x="1343485" y="348378"/>
                    <a:pt x="1335846" y="351542"/>
                    <a:pt x="1327881" y="351542"/>
                  </a:cubicBezTo>
                  <a:lnTo>
                    <a:pt x="30032" y="351542"/>
                  </a:lnTo>
                  <a:cubicBezTo>
                    <a:pt x="22067" y="351542"/>
                    <a:pt x="14428" y="348378"/>
                    <a:pt x="8796" y="342746"/>
                  </a:cubicBezTo>
                  <a:cubicBezTo>
                    <a:pt x="3164" y="337114"/>
                    <a:pt x="0" y="329475"/>
                    <a:pt x="0" y="321511"/>
                  </a:cubicBezTo>
                  <a:lnTo>
                    <a:pt x="0" y="30032"/>
                  </a:lnTo>
                  <a:cubicBezTo>
                    <a:pt x="0" y="22067"/>
                    <a:pt x="3164" y="14428"/>
                    <a:pt x="8796" y="8796"/>
                  </a:cubicBezTo>
                  <a:cubicBezTo>
                    <a:pt x="14428" y="3164"/>
                    <a:pt x="22067" y="0"/>
                    <a:pt x="30032" y="0"/>
                  </a:cubicBezTo>
                  <a:close/>
                </a:path>
              </a:pathLst>
            </a:custGeom>
            <a:solidFill>
              <a:srgbClr val="00D0FF"/>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0013445" y="3037394"/>
            <a:ext cx="5155827" cy="1334762"/>
            <a:chOff x="0" y="0"/>
            <a:chExt cx="1357913" cy="351542"/>
          </a:xfrm>
        </p:grpSpPr>
        <p:sp>
          <p:nvSpPr>
            <p:cNvPr name="Freeform 20" id="20"/>
            <p:cNvSpPr/>
            <p:nvPr/>
          </p:nvSpPr>
          <p:spPr>
            <a:xfrm>
              <a:off x="0" y="0"/>
              <a:ext cx="1357913" cy="351542"/>
            </a:xfrm>
            <a:custGeom>
              <a:avLst/>
              <a:gdLst/>
              <a:ahLst/>
              <a:cxnLst/>
              <a:rect r="r" b="b" t="t" l="l"/>
              <a:pathLst>
                <a:path h="351542" w="1357913">
                  <a:moveTo>
                    <a:pt x="30032" y="0"/>
                  </a:moveTo>
                  <a:lnTo>
                    <a:pt x="1327881" y="0"/>
                  </a:lnTo>
                  <a:cubicBezTo>
                    <a:pt x="1335846" y="0"/>
                    <a:pt x="1343485" y="3164"/>
                    <a:pt x="1349117" y="8796"/>
                  </a:cubicBezTo>
                  <a:cubicBezTo>
                    <a:pt x="1354749" y="14428"/>
                    <a:pt x="1357913" y="22067"/>
                    <a:pt x="1357913" y="30032"/>
                  </a:cubicBezTo>
                  <a:lnTo>
                    <a:pt x="1357913" y="321511"/>
                  </a:lnTo>
                  <a:cubicBezTo>
                    <a:pt x="1357913" y="329475"/>
                    <a:pt x="1354749" y="337114"/>
                    <a:pt x="1349117" y="342746"/>
                  </a:cubicBezTo>
                  <a:cubicBezTo>
                    <a:pt x="1343485" y="348378"/>
                    <a:pt x="1335846" y="351542"/>
                    <a:pt x="1327881" y="351542"/>
                  </a:cubicBezTo>
                  <a:lnTo>
                    <a:pt x="30032" y="351542"/>
                  </a:lnTo>
                  <a:cubicBezTo>
                    <a:pt x="22067" y="351542"/>
                    <a:pt x="14428" y="348378"/>
                    <a:pt x="8796" y="342746"/>
                  </a:cubicBezTo>
                  <a:cubicBezTo>
                    <a:pt x="3164" y="337114"/>
                    <a:pt x="0" y="329475"/>
                    <a:pt x="0" y="321511"/>
                  </a:cubicBezTo>
                  <a:lnTo>
                    <a:pt x="0" y="30032"/>
                  </a:lnTo>
                  <a:cubicBezTo>
                    <a:pt x="0" y="22067"/>
                    <a:pt x="3164" y="14428"/>
                    <a:pt x="8796" y="8796"/>
                  </a:cubicBezTo>
                  <a:cubicBezTo>
                    <a:pt x="14428" y="3164"/>
                    <a:pt x="22067" y="0"/>
                    <a:pt x="30032" y="0"/>
                  </a:cubicBezTo>
                  <a:close/>
                </a:path>
              </a:pathLst>
            </a:custGeom>
            <a:solidFill>
              <a:srgbClr val="00D0FF"/>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1929717" y="3361891"/>
            <a:ext cx="3269286" cy="613410"/>
          </a:xfrm>
          <a:prstGeom prst="rect">
            <a:avLst/>
          </a:prstGeom>
        </p:spPr>
        <p:txBody>
          <a:bodyPr anchor="t" rtlCol="false" tIns="0" lIns="0" bIns="0" rIns="0">
            <a:spAutoFit/>
          </a:bodyPr>
          <a:lstStyle/>
          <a:p>
            <a:pPr>
              <a:lnSpc>
                <a:spcPts val="5039"/>
              </a:lnSpc>
            </a:pPr>
            <a:r>
              <a:rPr lang="en-US" sz="3599">
                <a:solidFill>
                  <a:srgbClr val="003845"/>
                </a:solidFill>
                <a:latin typeface="Montserrat Semi-Bold Bold"/>
              </a:rPr>
              <a:t>Functions</a:t>
            </a:r>
          </a:p>
        </p:txBody>
      </p:sp>
      <p:sp>
        <p:nvSpPr>
          <p:cNvPr name="TextBox 23" id="23"/>
          <p:cNvSpPr txBox="true"/>
          <p:nvPr/>
        </p:nvSpPr>
        <p:spPr>
          <a:xfrm rot="0">
            <a:off x="10303530" y="3232860"/>
            <a:ext cx="1626187" cy="1030325"/>
          </a:xfrm>
          <a:prstGeom prst="rect">
            <a:avLst/>
          </a:prstGeom>
        </p:spPr>
        <p:txBody>
          <a:bodyPr anchor="t" rtlCol="false" tIns="0" lIns="0" bIns="0" rIns="0">
            <a:spAutoFit/>
          </a:bodyPr>
          <a:lstStyle/>
          <a:p>
            <a:pPr>
              <a:lnSpc>
                <a:spcPts val="8310"/>
              </a:lnSpc>
            </a:pPr>
            <a:r>
              <a:rPr lang="en-US" sz="5936">
                <a:solidFill>
                  <a:srgbClr val="003845"/>
                </a:solidFill>
                <a:latin typeface="Mokoto"/>
              </a:rPr>
              <a:t>02</a:t>
            </a:r>
          </a:p>
        </p:txBody>
      </p:sp>
      <p:grpSp>
        <p:nvGrpSpPr>
          <p:cNvPr name="Group 24" id="24"/>
          <p:cNvGrpSpPr/>
          <p:nvPr/>
        </p:nvGrpSpPr>
        <p:grpSpPr>
          <a:xfrm rot="0">
            <a:off x="10043176" y="4924607"/>
            <a:ext cx="5155827" cy="1334762"/>
            <a:chOff x="0" y="0"/>
            <a:chExt cx="1357913" cy="351542"/>
          </a:xfrm>
        </p:grpSpPr>
        <p:sp>
          <p:nvSpPr>
            <p:cNvPr name="Freeform 25" id="25"/>
            <p:cNvSpPr/>
            <p:nvPr/>
          </p:nvSpPr>
          <p:spPr>
            <a:xfrm>
              <a:off x="0" y="0"/>
              <a:ext cx="1357913" cy="351542"/>
            </a:xfrm>
            <a:custGeom>
              <a:avLst/>
              <a:gdLst/>
              <a:ahLst/>
              <a:cxnLst/>
              <a:rect r="r" b="b" t="t" l="l"/>
              <a:pathLst>
                <a:path h="351542" w="1357913">
                  <a:moveTo>
                    <a:pt x="30032" y="0"/>
                  </a:moveTo>
                  <a:lnTo>
                    <a:pt x="1327881" y="0"/>
                  </a:lnTo>
                  <a:cubicBezTo>
                    <a:pt x="1335846" y="0"/>
                    <a:pt x="1343485" y="3164"/>
                    <a:pt x="1349117" y="8796"/>
                  </a:cubicBezTo>
                  <a:cubicBezTo>
                    <a:pt x="1354749" y="14428"/>
                    <a:pt x="1357913" y="22067"/>
                    <a:pt x="1357913" y="30032"/>
                  </a:cubicBezTo>
                  <a:lnTo>
                    <a:pt x="1357913" y="321511"/>
                  </a:lnTo>
                  <a:cubicBezTo>
                    <a:pt x="1357913" y="329475"/>
                    <a:pt x="1354749" y="337114"/>
                    <a:pt x="1349117" y="342746"/>
                  </a:cubicBezTo>
                  <a:cubicBezTo>
                    <a:pt x="1343485" y="348378"/>
                    <a:pt x="1335846" y="351542"/>
                    <a:pt x="1327881" y="351542"/>
                  </a:cubicBezTo>
                  <a:lnTo>
                    <a:pt x="30032" y="351542"/>
                  </a:lnTo>
                  <a:cubicBezTo>
                    <a:pt x="22067" y="351542"/>
                    <a:pt x="14428" y="348378"/>
                    <a:pt x="8796" y="342746"/>
                  </a:cubicBezTo>
                  <a:cubicBezTo>
                    <a:pt x="3164" y="337114"/>
                    <a:pt x="0" y="329475"/>
                    <a:pt x="0" y="321511"/>
                  </a:cubicBezTo>
                  <a:lnTo>
                    <a:pt x="0" y="30032"/>
                  </a:lnTo>
                  <a:cubicBezTo>
                    <a:pt x="0" y="22067"/>
                    <a:pt x="3164" y="14428"/>
                    <a:pt x="8796" y="8796"/>
                  </a:cubicBezTo>
                  <a:cubicBezTo>
                    <a:pt x="14428" y="3164"/>
                    <a:pt x="22067" y="0"/>
                    <a:pt x="30032" y="0"/>
                  </a:cubicBezTo>
                  <a:close/>
                </a:path>
              </a:pathLst>
            </a:custGeom>
            <a:solidFill>
              <a:srgbClr val="00D0FF"/>
            </a:soli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0303530" y="5032670"/>
            <a:ext cx="1566723" cy="1030325"/>
          </a:xfrm>
          <a:prstGeom prst="rect">
            <a:avLst/>
          </a:prstGeom>
        </p:spPr>
        <p:txBody>
          <a:bodyPr anchor="t" rtlCol="false" tIns="0" lIns="0" bIns="0" rIns="0">
            <a:spAutoFit/>
          </a:bodyPr>
          <a:lstStyle/>
          <a:p>
            <a:pPr>
              <a:lnSpc>
                <a:spcPts val="8310"/>
              </a:lnSpc>
            </a:pPr>
            <a:r>
              <a:rPr lang="en-US" sz="5936">
                <a:solidFill>
                  <a:srgbClr val="003845"/>
                </a:solidFill>
                <a:latin typeface="Mokoto"/>
              </a:rPr>
              <a:t>04</a:t>
            </a:r>
          </a:p>
        </p:txBody>
      </p:sp>
      <p:sp>
        <p:nvSpPr>
          <p:cNvPr name="TextBox 28" id="28"/>
          <p:cNvSpPr txBox="true"/>
          <p:nvPr/>
        </p:nvSpPr>
        <p:spPr>
          <a:xfrm rot="0">
            <a:off x="6203274" y="6897362"/>
            <a:ext cx="1566723" cy="1030325"/>
          </a:xfrm>
          <a:prstGeom prst="rect">
            <a:avLst/>
          </a:prstGeom>
        </p:spPr>
        <p:txBody>
          <a:bodyPr anchor="t" rtlCol="false" tIns="0" lIns="0" bIns="0" rIns="0">
            <a:spAutoFit/>
          </a:bodyPr>
          <a:lstStyle/>
          <a:p>
            <a:pPr>
              <a:lnSpc>
                <a:spcPts val="8310"/>
              </a:lnSpc>
            </a:pPr>
            <a:r>
              <a:rPr lang="en-US" sz="5936">
                <a:solidFill>
                  <a:srgbClr val="003845"/>
                </a:solidFill>
                <a:latin typeface="Mokoto"/>
              </a:rPr>
              <a:t>05</a:t>
            </a:r>
          </a:p>
        </p:txBody>
      </p:sp>
      <p:sp>
        <p:nvSpPr>
          <p:cNvPr name="TextBox 29" id="29"/>
          <p:cNvSpPr txBox="true"/>
          <p:nvPr/>
        </p:nvSpPr>
        <p:spPr>
          <a:xfrm rot="0">
            <a:off x="11870254" y="4962440"/>
            <a:ext cx="3299018" cy="1099820"/>
          </a:xfrm>
          <a:prstGeom prst="rect">
            <a:avLst/>
          </a:prstGeom>
        </p:spPr>
        <p:txBody>
          <a:bodyPr anchor="t" rtlCol="false" tIns="0" lIns="0" bIns="0" rIns="0">
            <a:spAutoFit/>
          </a:bodyPr>
          <a:lstStyle/>
          <a:p>
            <a:pPr>
              <a:lnSpc>
                <a:spcPts val="4480"/>
              </a:lnSpc>
            </a:pPr>
            <a:r>
              <a:rPr lang="en-US" sz="3200">
                <a:solidFill>
                  <a:srgbClr val="003845"/>
                </a:solidFill>
                <a:latin typeface="Montserrat Semi-Bold Bold"/>
              </a:rPr>
              <a:t>Possible Improvements</a:t>
            </a:r>
          </a:p>
        </p:txBody>
      </p:sp>
      <p:sp>
        <p:nvSpPr>
          <p:cNvPr name="TextBox 30" id="30"/>
          <p:cNvSpPr txBox="true"/>
          <p:nvPr/>
        </p:nvSpPr>
        <p:spPr>
          <a:xfrm rot="0">
            <a:off x="7817606" y="6964037"/>
            <a:ext cx="3299018" cy="580390"/>
          </a:xfrm>
          <a:prstGeom prst="rect">
            <a:avLst/>
          </a:prstGeom>
        </p:spPr>
        <p:txBody>
          <a:bodyPr anchor="t" rtlCol="false" tIns="0" lIns="0" bIns="0" rIns="0">
            <a:spAutoFit/>
          </a:bodyPr>
          <a:lstStyle/>
          <a:p>
            <a:pPr>
              <a:lnSpc>
                <a:spcPts val="4759"/>
              </a:lnSpc>
            </a:pPr>
            <a:r>
              <a:rPr lang="en-US" sz="3399">
                <a:solidFill>
                  <a:srgbClr val="003845"/>
                </a:solidFill>
                <a:latin typeface="Montserrat Semi-Bold Bold"/>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437717" y="1862387"/>
            <a:ext cx="11412565" cy="6562225"/>
          </a:xfrm>
          <a:prstGeom prst="rect">
            <a:avLst/>
          </a:prstGeom>
        </p:spPr>
      </p:pic>
      <p:pic>
        <p:nvPicPr>
          <p:cNvPr name="Picture 4" id="4"/>
          <p:cNvPicPr>
            <a:picLocks noChangeAspect="true"/>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72276" y="6367213"/>
            <a:ext cx="4114800" cy="4114800"/>
          </a:xfrm>
          <a:prstGeom prst="rect">
            <a:avLst/>
          </a:prstGeom>
        </p:spPr>
      </p:pic>
      <p:sp>
        <p:nvSpPr>
          <p:cNvPr name="TextBox 5" id="5"/>
          <p:cNvSpPr txBox="true"/>
          <p:nvPr/>
        </p:nvSpPr>
        <p:spPr>
          <a:xfrm rot="0">
            <a:off x="5827781" y="3007572"/>
            <a:ext cx="7935597" cy="912215"/>
          </a:xfrm>
          <a:prstGeom prst="rect">
            <a:avLst/>
          </a:prstGeom>
        </p:spPr>
        <p:txBody>
          <a:bodyPr anchor="t" rtlCol="false" tIns="0" lIns="0" bIns="0" rIns="0">
            <a:spAutoFit/>
          </a:bodyPr>
          <a:lstStyle/>
          <a:p>
            <a:pPr>
              <a:lnSpc>
                <a:spcPts val="7470"/>
              </a:lnSpc>
            </a:pPr>
            <a:r>
              <a:rPr lang="en-US" sz="5336">
                <a:solidFill>
                  <a:srgbClr val="92DCEF"/>
                </a:solidFill>
                <a:latin typeface="Mokoto"/>
              </a:rPr>
              <a:t>INTRO &amp; GOAL</a:t>
            </a:r>
          </a:p>
        </p:txBody>
      </p:sp>
      <p:sp>
        <p:nvSpPr>
          <p:cNvPr name="TextBox 6" id="6"/>
          <p:cNvSpPr txBox="true"/>
          <p:nvPr/>
        </p:nvSpPr>
        <p:spPr>
          <a:xfrm rot="0">
            <a:off x="5827781" y="4118121"/>
            <a:ext cx="6632437" cy="3408717"/>
          </a:xfrm>
          <a:prstGeom prst="rect">
            <a:avLst/>
          </a:prstGeom>
        </p:spPr>
        <p:txBody>
          <a:bodyPr anchor="t" rtlCol="false" tIns="0" lIns="0" bIns="0" rIns="0">
            <a:spAutoFit/>
          </a:bodyPr>
          <a:lstStyle/>
          <a:p>
            <a:pPr algn="just">
              <a:lnSpc>
                <a:spcPts val="2457"/>
              </a:lnSpc>
            </a:pPr>
            <a:r>
              <a:rPr lang="en-US" sz="1755">
                <a:solidFill>
                  <a:srgbClr val="A2E3F9"/>
                </a:solidFill>
                <a:latin typeface="Montserrat Semi-Bold"/>
              </a:rPr>
              <a:t>Our task was to design, implement and evaluate an intelligent agent that performed a simple task. The application we designed accepts user input in the form of barcodes and tracks how much specific nutrients the user has consumed. It then makes suggestions on foods the user can eat based on their previous eating habits, so they can make up for any nutrients the user has not consumed that the FDA recommends. We also provided a list of improvements we could implement to increase the general cosmetic appeal and increase algorithm complexity for better recommendations.</a:t>
            </a:r>
          </a:p>
        </p:txBody>
      </p:sp>
      <p:pic>
        <p:nvPicPr>
          <p:cNvPr name="Picture 7" id="7"/>
          <p:cNvPicPr>
            <a:picLocks noChangeAspect="true"/>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true" rot="0">
            <a:off x="14173200" y="-195013"/>
            <a:ext cx="4114800" cy="41148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106353" y="940548"/>
            <a:ext cx="8075295" cy="8229600"/>
          </a:xfrm>
          <a:prstGeom prst="rect">
            <a:avLst/>
          </a:prstGeom>
        </p:spPr>
      </p:pic>
      <p:grpSp>
        <p:nvGrpSpPr>
          <p:cNvPr name="Group 4" id="4"/>
          <p:cNvGrpSpPr/>
          <p:nvPr/>
        </p:nvGrpSpPr>
        <p:grpSpPr>
          <a:xfrm rot="0">
            <a:off x="5493772" y="1191652"/>
            <a:ext cx="2696098" cy="2683945"/>
            <a:chOff x="0" y="0"/>
            <a:chExt cx="710083" cy="706883"/>
          </a:xfrm>
        </p:grpSpPr>
        <p:sp>
          <p:nvSpPr>
            <p:cNvPr name="Freeform 5" id="5"/>
            <p:cNvSpPr/>
            <p:nvPr/>
          </p:nvSpPr>
          <p:spPr>
            <a:xfrm>
              <a:off x="0" y="0"/>
              <a:ext cx="710083" cy="706883"/>
            </a:xfrm>
            <a:custGeom>
              <a:avLst/>
              <a:gdLst/>
              <a:ahLst/>
              <a:cxnLst/>
              <a:rect r="r" b="b" t="t" l="l"/>
              <a:pathLst>
                <a:path h="706883" w="710083">
                  <a:moveTo>
                    <a:pt x="48816" y="0"/>
                  </a:moveTo>
                  <a:lnTo>
                    <a:pt x="661267" y="0"/>
                  </a:lnTo>
                  <a:cubicBezTo>
                    <a:pt x="674214" y="0"/>
                    <a:pt x="686631" y="5143"/>
                    <a:pt x="695786" y="14298"/>
                  </a:cubicBezTo>
                  <a:cubicBezTo>
                    <a:pt x="704940" y="23453"/>
                    <a:pt x="710083" y="35869"/>
                    <a:pt x="710083" y="48816"/>
                  </a:cubicBezTo>
                  <a:lnTo>
                    <a:pt x="710083" y="658067"/>
                  </a:lnTo>
                  <a:cubicBezTo>
                    <a:pt x="710083" y="671014"/>
                    <a:pt x="704940" y="683430"/>
                    <a:pt x="695786" y="692585"/>
                  </a:cubicBezTo>
                  <a:cubicBezTo>
                    <a:pt x="686631" y="701740"/>
                    <a:pt x="674214" y="706883"/>
                    <a:pt x="661267" y="706883"/>
                  </a:cubicBezTo>
                  <a:lnTo>
                    <a:pt x="48816" y="706883"/>
                  </a:lnTo>
                  <a:cubicBezTo>
                    <a:pt x="35869" y="706883"/>
                    <a:pt x="23453" y="701740"/>
                    <a:pt x="14298" y="692585"/>
                  </a:cubicBezTo>
                  <a:cubicBezTo>
                    <a:pt x="5143" y="683430"/>
                    <a:pt x="0" y="671014"/>
                    <a:pt x="0" y="658067"/>
                  </a:cubicBezTo>
                  <a:lnTo>
                    <a:pt x="0" y="48816"/>
                  </a:lnTo>
                  <a:cubicBezTo>
                    <a:pt x="0" y="35869"/>
                    <a:pt x="5143" y="23453"/>
                    <a:pt x="14298" y="14298"/>
                  </a:cubicBezTo>
                  <a:cubicBezTo>
                    <a:pt x="23453" y="5143"/>
                    <a:pt x="35869" y="0"/>
                    <a:pt x="48816" y="0"/>
                  </a:cubicBezTo>
                  <a:close/>
                </a:path>
              </a:pathLst>
            </a:custGeom>
            <a:solidFill>
              <a:srgbClr val="156C80"/>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7876097" y="3875597"/>
            <a:ext cx="2535806" cy="2535806"/>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D0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7806270" y="4897737"/>
            <a:ext cx="2675460" cy="424851"/>
          </a:xfrm>
          <a:prstGeom prst="rect">
            <a:avLst/>
          </a:prstGeom>
        </p:spPr>
        <p:txBody>
          <a:bodyPr anchor="t" rtlCol="false" tIns="0" lIns="0" bIns="0" rIns="0">
            <a:spAutoFit/>
          </a:bodyPr>
          <a:lstStyle/>
          <a:p>
            <a:pPr algn="ctr">
              <a:lnSpc>
                <a:spcPts val="3358"/>
              </a:lnSpc>
            </a:pPr>
            <a:r>
              <a:rPr lang="en-US" sz="2398">
                <a:solidFill>
                  <a:srgbClr val="00122B"/>
                </a:solidFill>
                <a:latin typeface="Mokoto"/>
              </a:rPr>
              <a:t>FUNCTIONS</a:t>
            </a:r>
          </a:p>
        </p:txBody>
      </p:sp>
      <p:sp>
        <p:nvSpPr>
          <p:cNvPr name="TextBox 11" id="11"/>
          <p:cNvSpPr txBox="true"/>
          <p:nvPr/>
        </p:nvSpPr>
        <p:spPr>
          <a:xfrm rot="0">
            <a:off x="5640775" y="1349428"/>
            <a:ext cx="2402093" cy="495300"/>
          </a:xfrm>
          <a:prstGeom prst="rect">
            <a:avLst/>
          </a:prstGeom>
        </p:spPr>
        <p:txBody>
          <a:bodyPr anchor="t" rtlCol="false" tIns="0" lIns="0" bIns="0" rIns="0">
            <a:spAutoFit/>
          </a:bodyPr>
          <a:lstStyle/>
          <a:p>
            <a:pPr algn="ctr">
              <a:lnSpc>
                <a:spcPts val="4199"/>
              </a:lnSpc>
            </a:pPr>
            <a:r>
              <a:rPr lang="en-US" sz="2999">
                <a:solidFill>
                  <a:srgbClr val="A2E3F9"/>
                </a:solidFill>
                <a:latin typeface="Montserrat Semi-Bold Bold"/>
              </a:rPr>
              <a:t>MENU()</a:t>
            </a:r>
          </a:p>
        </p:txBody>
      </p:sp>
      <p:sp>
        <p:nvSpPr>
          <p:cNvPr name="TextBox 12" id="12"/>
          <p:cNvSpPr txBox="true"/>
          <p:nvPr/>
        </p:nvSpPr>
        <p:spPr>
          <a:xfrm rot="0">
            <a:off x="5780429" y="1927743"/>
            <a:ext cx="2095668" cy="1875204"/>
          </a:xfrm>
          <a:prstGeom prst="rect">
            <a:avLst/>
          </a:prstGeom>
        </p:spPr>
        <p:txBody>
          <a:bodyPr anchor="t" rtlCol="false" tIns="0" lIns="0" bIns="0" rIns="0">
            <a:spAutoFit/>
          </a:bodyPr>
          <a:lstStyle/>
          <a:p>
            <a:pPr algn="ctr">
              <a:lnSpc>
                <a:spcPts val="1353"/>
              </a:lnSpc>
              <a:spcBef>
                <a:spcPct val="0"/>
              </a:spcBef>
            </a:pPr>
            <a:r>
              <a:rPr lang="en-US" sz="966">
                <a:solidFill>
                  <a:srgbClr val="A2E3F9"/>
                </a:solidFill>
                <a:latin typeface="Montserrat Semi-Bold"/>
              </a:rPr>
              <a:t>The menu function is the main organizer or the controller of the program. It provides the user with several options and based on the user's choice, activates or calls the appropriate function. It is also responsible for validating whether the user wants to continue further or exit the program.</a:t>
            </a:r>
          </a:p>
        </p:txBody>
      </p:sp>
      <p:grpSp>
        <p:nvGrpSpPr>
          <p:cNvPr name="Group 13" id="13"/>
          <p:cNvGrpSpPr/>
          <p:nvPr/>
        </p:nvGrpSpPr>
        <p:grpSpPr>
          <a:xfrm rot="0">
            <a:off x="9920268" y="1191652"/>
            <a:ext cx="2696098" cy="2683945"/>
            <a:chOff x="0" y="0"/>
            <a:chExt cx="710083" cy="706883"/>
          </a:xfrm>
        </p:grpSpPr>
        <p:sp>
          <p:nvSpPr>
            <p:cNvPr name="Freeform 14" id="14"/>
            <p:cNvSpPr/>
            <p:nvPr/>
          </p:nvSpPr>
          <p:spPr>
            <a:xfrm>
              <a:off x="0" y="0"/>
              <a:ext cx="710083" cy="706883"/>
            </a:xfrm>
            <a:custGeom>
              <a:avLst/>
              <a:gdLst/>
              <a:ahLst/>
              <a:cxnLst/>
              <a:rect r="r" b="b" t="t" l="l"/>
              <a:pathLst>
                <a:path h="706883" w="710083">
                  <a:moveTo>
                    <a:pt x="48816" y="0"/>
                  </a:moveTo>
                  <a:lnTo>
                    <a:pt x="661267" y="0"/>
                  </a:lnTo>
                  <a:cubicBezTo>
                    <a:pt x="674214" y="0"/>
                    <a:pt x="686631" y="5143"/>
                    <a:pt x="695786" y="14298"/>
                  </a:cubicBezTo>
                  <a:cubicBezTo>
                    <a:pt x="704940" y="23453"/>
                    <a:pt x="710083" y="35869"/>
                    <a:pt x="710083" y="48816"/>
                  </a:cubicBezTo>
                  <a:lnTo>
                    <a:pt x="710083" y="658067"/>
                  </a:lnTo>
                  <a:cubicBezTo>
                    <a:pt x="710083" y="671014"/>
                    <a:pt x="704940" y="683430"/>
                    <a:pt x="695786" y="692585"/>
                  </a:cubicBezTo>
                  <a:cubicBezTo>
                    <a:pt x="686631" y="701740"/>
                    <a:pt x="674214" y="706883"/>
                    <a:pt x="661267" y="706883"/>
                  </a:cubicBezTo>
                  <a:lnTo>
                    <a:pt x="48816" y="706883"/>
                  </a:lnTo>
                  <a:cubicBezTo>
                    <a:pt x="35869" y="706883"/>
                    <a:pt x="23453" y="701740"/>
                    <a:pt x="14298" y="692585"/>
                  </a:cubicBezTo>
                  <a:cubicBezTo>
                    <a:pt x="5143" y="683430"/>
                    <a:pt x="0" y="671014"/>
                    <a:pt x="0" y="658067"/>
                  </a:cubicBezTo>
                  <a:lnTo>
                    <a:pt x="0" y="48816"/>
                  </a:lnTo>
                  <a:cubicBezTo>
                    <a:pt x="0" y="35869"/>
                    <a:pt x="5143" y="23453"/>
                    <a:pt x="14298" y="14298"/>
                  </a:cubicBezTo>
                  <a:cubicBezTo>
                    <a:pt x="23453" y="5143"/>
                    <a:pt x="35869" y="0"/>
                    <a:pt x="48816" y="0"/>
                  </a:cubicBezTo>
                  <a:close/>
                </a:path>
              </a:pathLst>
            </a:custGeom>
            <a:solidFill>
              <a:srgbClr val="156C80"/>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9736248" y="1356413"/>
            <a:ext cx="3064137" cy="455295"/>
          </a:xfrm>
          <a:prstGeom prst="rect">
            <a:avLst/>
          </a:prstGeom>
        </p:spPr>
        <p:txBody>
          <a:bodyPr anchor="t" rtlCol="false" tIns="0" lIns="0" bIns="0" rIns="0">
            <a:spAutoFit/>
          </a:bodyPr>
          <a:lstStyle/>
          <a:p>
            <a:pPr algn="ctr">
              <a:lnSpc>
                <a:spcPts val="3779"/>
              </a:lnSpc>
            </a:pPr>
            <a:r>
              <a:rPr lang="en-US" sz="2699">
                <a:solidFill>
                  <a:srgbClr val="A2E3F9"/>
                </a:solidFill>
                <a:latin typeface="Montserrat Semi-Bold Bold"/>
              </a:rPr>
              <a:t>ADD_FOOD()</a:t>
            </a:r>
          </a:p>
        </p:txBody>
      </p:sp>
      <p:sp>
        <p:nvSpPr>
          <p:cNvPr name="TextBox 17" id="17"/>
          <p:cNvSpPr txBox="true"/>
          <p:nvPr/>
        </p:nvSpPr>
        <p:spPr>
          <a:xfrm rot="0">
            <a:off x="9917847" y="1982593"/>
            <a:ext cx="2698519" cy="1726565"/>
          </a:xfrm>
          <a:prstGeom prst="rect">
            <a:avLst/>
          </a:prstGeom>
        </p:spPr>
        <p:txBody>
          <a:bodyPr anchor="t" rtlCol="false" tIns="0" lIns="0" bIns="0" rIns="0">
            <a:spAutoFit/>
          </a:bodyPr>
          <a:lstStyle/>
          <a:p>
            <a:pPr algn="ctr">
              <a:lnSpc>
                <a:spcPts val="1960"/>
              </a:lnSpc>
              <a:spcBef>
                <a:spcPct val="0"/>
              </a:spcBef>
            </a:pPr>
            <a:r>
              <a:rPr lang="en-US" sz="1400">
                <a:solidFill>
                  <a:srgbClr val="A2E3F9"/>
                </a:solidFill>
                <a:latin typeface="Montserrat Semi-Bold"/>
              </a:rPr>
              <a:t>The primary purpose of add_food() function is self-explanatory. The function will keep track of and store different foods or nutrients that the user has consumed throughout the day. </a:t>
            </a:r>
          </a:p>
        </p:txBody>
      </p:sp>
      <p:grpSp>
        <p:nvGrpSpPr>
          <p:cNvPr name="Group 18" id="18"/>
          <p:cNvGrpSpPr/>
          <p:nvPr/>
        </p:nvGrpSpPr>
        <p:grpSpPr>
          <a:xfrm rot="0">
            <a:off x="11037762" y="4700018"/>
            <a:ext cx="2696098" cy="2683945"/>
            <a:chOff x="0" y="0"/>
            <a:chExt cx="710083" cy="706883"/>
          </a:xfrm>
        </p:grpSpPr>
        <p:sp>
          <p:nvSpPr>
            <p:cNvPr name="Freeform 19" id="19"/>
            <p:cNvSpPr/>
            <p:nvPr/>
          </p:nvSpPr>
          <p:spPr>
            <a:xfrm>
              <a:off x="0" y="0"/>
              <a:ext cx="710083" cy="706883"/>
            </a:xfrm>
            <a:custGeom>
              <a:avLst/>
              <a:gdLst/>
              <a:ahLst/>
              <a:cxnLst/>
              <a:rect r="r" b="b" t="t" l="l"/>
              <a:pathLst>
                <a:path h="706883" w="710083">
                  <a:moveTo>
                    <a:pt x="48816" y="0"/>
                  </a:moveTo>
                  <a:lnTo>
                    <a:pt x="661267" y="0"/>
                  </a:lnTo>
                  <a:cubicBezTo>
                    <a:pt x="674214" y="0"/>
                    <a:pt x="686631" y="5143"/>
                    <a:pt x="695786" y="14298"/>
                  </a:cubicBezTo>
                  <a:cubicBezTo>
                    <a:pt x="704940" y="23453"/>
                    <a:pt x="710083" y="35869"/>
                    <a:pt x="710083" y="48816"/>
                  </a:cubicBezTo>
                  <a:lnTo>
                    <a:pt x="710083" y="658067"/>
                  </a:lnTo>
                  <a:cubicBezTo>
                    <a:pt x="710083" y="671014"/>
                    <a:pt x="704940" y="683430"/>
                    <a:pt x="695786" y="692585"/>
                  </a:cubicBezTo>
                  <a:cubicBezTo>
                    <a:pt x="686631" y="701740"/>
                    <a:pt x="674214" y="706883"/>
                    <a:pt x="661267" y="706883"/>
                  </a:cubicBezTo>
                  <a:lnTo>
                    <a:pt x="48816" y="706883"/>
                  </a:lnTo>
                  <a:cubicBezTo>
                    <a:pt x="35869" y="706883"/>
                    <a:pt x="23453" y="701740"/>
                    <a:pt x="14298" y="692585"/>
                  </a:cubicBezTo>
                  <a:cubicBezTo>
                    <a:pt x="5143" y="683430"/>
                    <a:pt x="0" y="671014"/>
                    <a:pt x="0" y="658067"/>
                  </a:cubicBezTo>
                  <a:lnTo>
                    <a:pt x="0" y="48816"/>
                  </a:lnTo>
                  <a:cubicBezTo>
                    <a:pt x="0" y="35869"/>
                    <a:pt x="5143" y="23453"/>
                    <a:pt x="14298" y="14298"/>
                  </a:cubicBezTo>
                  <a:cubicBezTo>
                    <a:pt x="23453" y="5143"/>
                    <a:pt x="35869" y="0"/>
                    <a:pt x="48816" y="0"/>
                  </a:cubicBezTo>
                  <a:close/>
                </a:path>
              </a:pathLst>
            </a:custGeom>
            <a:solidFill>
              <a:srgbClr val="156C80"/>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7876097" y="7048248"/>
            <a:ext cx="2696098" cy="2683945"/>
            <a:chOff x="0" y="0"/>
            <a:chExt cx="710083" cy="706883"/>
          </a:xfrm>
        </p:grpSpPr>
        <p:sp>
          <p:nvSpPr>
            <p:cNvPr name="Freeform 22" id="22"/>
            <p:cNvSpPr/>
            <p:nvPr/>
          </p:nvSpPr>
          <p:spPr>
            <a:xfrm>
              <a:off x="0" y="0"/>
              <a:ext cx="710083" cy="706883"/>
            </a:xfrm>
            <a:custGeom>
              <a:avLst/>
              <a:gdLst/>
              <a:ahLst/>
              <a:cxnLst/>
              <a:rect r="r" b="b" t="t" l="l"/>
              <a:pathLst>
                <a:path h="706883" w="710083">
                  <a:moveTo>
                    <a:pt x="48816" y="0"/>
                  </a:moveTo>
                  <a:lnTo>
                    <a:pt x="661267" y="0"/>
                  </a:lnTo>
                  <a:cubicBezTo>
                    <a:pt x="674214" y="0"/>
                    <a:pt x="686631" y="5143"/>
                    <a:pt x="695786" y="14298"/>
                  </a:cubicBezTo>
                  <a:cubicBezTo>
                    <a:pt x="704940" y="23453"/>
                    <a:pt x="710083" y="35869"/>
                    <a:pt x="710083" y="48816"/>
                  </a:cubicBezTo>
                  <a:lnTo>
                    <a:pt x="710083" y="658067"/>
                  </a:lnTo>
                  <a:cubicBezTo>
                    <a:pt x="710083" y="671014"/>
                    <a:pt x="704940" y="683430"/>
                    <a:pt x="695786" y="692585"/>
                  </a:cubicBezTo>
                  <a:cubicBezTo>
                    <a:pt x="686631" y="701740"/>
                    <a:pt x="674214" y="706883"/>
                    <a:pt x="661267" y="706883"/>
                  </a:cubicBezTo>
                  <a:lnTo>
                    <a:pt x="48816" y="706883"/>
                  </a:lnTo>
                  <a:cubicBezTo>
                    <a:pt x="35869" y="706883"/>
                    <a:pt x="23453" y="701740"/>
                    <a:pt x="14298" y="692585"/>
                  </a:cubicBezTo>
                  <a:cubicBezTo>
                    <a:pt x="5143" y="683430"/>
                    <a:pt x="0" y="671014"/>
                    <a:pt x="0" y="658067"/>
                  </a:cubicBezTo>
                  <a:lnTo>
                    <a:pt x="0" y="48816"/>
                  </a:lnTo>
                  <a:cubicBezTo>
                    <a:pt x="0" y="35869"/>
                    <a:pt x="5143" y="23453"/>
                    <a:pt x="14298" y="14298"/>
                  </a:cubicBezTo>
                  <a:cubicBezTo>
                    <a:pt x="23453" y="5143"/>
                    <a:pt x="35869" y="0"/>
                    <a:pt x="48816" y="0"/>
                  </a:cubicBezTo>
                  <a:close/>
                </a:path>
              </a:pathLst>
            </a:custGeom>
            <a:solidFill>
              <a:srgbClr val="156C80"/>
            </a:soli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sp>
        <p:nvSpPr>
          <p:cNvPr name="TextBox 24" id="24"/>
          <p:cNvSpPr txBox="true"/>
          <p:nvPr/>
        </p:nvSpPr>
        <p:spPr>
          <a:xfrm rot="0">
            <a:off x="7531285" y="7182767"/>
            <a:ext cx="3385721" cy="396240"/>
          </a:xfrm>
          <a:prstGeom prst="rect">
            <a:avLst/>
          </a:prstGeom>
        </p:spPr>
        <p:txBody>
          <a:bodyPr anchor="t" rtlCol="false" tIns="0" lIns="0" bIns="0" rIns="0">
            <a:spAutoFit/>
          </a:bodyPr>
          <a:lstStyle/>
          <a:p>
            <a:pPr algn="ctr">
              <a:lnSpc>
                <a:spcPts val="3359"/>
              </a:lnSpc>
            </a:pPr>
            <a:r>
              <a:rPr lang="en-US" sz="2400">
                <a:solidFill>
                  <a:srgbClr val="A2E3F9"/>
                </a:solidFill>
                <a:latin typeface="Montserrat Semi-Bold Bold"/>
              </a:rPr>
              <a:t>HIGH_CHECK()</a:t>
            </a:r>
          </a:p>
        </p:txBody>
      </p:sp>
      <p:sp>
        <p:nvSpPr>
          <p:cNvPr name="TextBox 25" id="25"/>
          <p:cNvSpPr txBox="true"/>
          <p:nvPr/>
        </p:nvSpPr>
        <p:spPr>
          <a:xfrm rot="0">
            <a:off x="7960679" y="7745377"/>
            <a:ext cx="2590878" cy="1827258"/>
          </a:xfrm>
          <a:prstGeom prst="rect">
            <a:avLst/>
          </a:prstGeom>
        </p:spPr>
        <p:txBody>
          <a:bodyPr anchor="t" rtlCol="false" tIns="0" lIns="0" bIns="0" rIns="0">
            <a:spAutoFit/>
          </a:bodyPr>
          <a:lstStyle/>
          <a:p>
            <a:pPr algn="ctr">
              <a:lnSpc>
                <a:spcPts val="1811"/>
              </a:lnSpc>
              <a:spcBef>
                <a:spcPct val="0"/>
              </a:spcBef>
            </a:pPr>
            <a:r>
              <a:rPr lang="en-US" sz="1294">
                <a:solidFill>
                  <a:srgbClr val="A2E3F9"/>
                </a:solidFill>
                <a:latin typeface="Montserrat Semi-Bold"/>
              </a:rPr>
              <a:t>This function checks whether the food item sent to it is considered high in any of the four tracked nutrients. The function sets a value based on a rational variable that it compares to the nutrient amount in the food. </a:t>
            </a:r>
          </a:p>
        </p:txBody>
      </p:sp>
      <p:grpSp>
        <p:nvGrpSpPr>
          <p:cNvPr name="Group 26" id="26"/>
          <p:cNvGrpSpPr/>
          <p:nvPr/>
        </p:nvGrpSpPr>
        <p:grpSpPr>
          <a:xfrm rot="0">
            <a:off x="4445799" y="4803072"/>
            <a:ext cx="2696098" cy="2683945"/>
            <a:chOff x="0" y="0"/>
            <a:chExt cx="710083" cy="706883"/>
          </a:xfrm>
        </p:grpSpPr>
        <p:sp>
          <p:nvSpPr>
            <p:cNvPr name="Freeform 27" id="27"/>
            <p:cNvSpPr/>
            <p:nvPr/>
          </p:nvSpPr>
          <p:spPr>
            <a:xfrm>
              <a:off x="0" y="0"/>
              <a:ext cx="710083" cy="706883"/>
            </a:xfrm>
            <a:custGeom>
              <a:avLst/>
              <a:gdLst/>
              <a:ahLst/>
              <a:cxnLst/>
              <a:rect r="r" b="b" t="t" l="l"/>
              <a:pathLst>
                <a:path h="706883" w="710083">
                  <a:moveTo>
                    <a:pt x="48816" y="0"/>
                  </a:moveTo>
                  <a:lnTo>
                    <a:pt x="661267" y="0"/>
                  </a:lnTo>
                  <a:cubicBezTo>
                    <a:pt x="674214" y="0"/>
                    <a:pt x="686631" y="5143"/>
                    <a:pt x="695786" y="14298"/>
                  </a:cubicBezTo>
                  <a:cubicBezTo>
                    <a:pt x="704940" y="23453"/>
                    <a:pt x="710083" y="35869"/>
                    <a:pt x="710083" y="48816"/>
                  </a:cubicBezTo>
                  <a:lnTo>
                    <a:pt x="710083" y="658067"/>
                  </a:lnTo>
                  <a:cubicBezTo>
                    <a:pt x="710083" y="671014"/>
                    <a:pt x="704940" y="683430"/>
                    <a:pt x="695786" y="692585"/>
                  </a:cubicBezTo>
                  <a:cubicBezTo>
                    <a:pt x="686631" y="701740"/>
                    <a:pt x="674214" y="706883"/>
                    <a:pt x="661267" y="706883"/>
                  </a:cubicBezTo>
                  <a:lnTo>
                    <a:pt x="48816" y="706883"/>
                  </a:lnTo>
                  <a:cubicBezTo>
                    <a:pt x="35869" y="706883"/>
                    <a:pt x="23453" y="701740"/>
                    <a:pt x="14298" y="692585"/>
                  </a:cubicBezTo>
                  <a:cubicBezTo>
                    <a:pt x="5143" y="683430"/>
                    <a:pt x="0" y="671014"/>
                    <a:pt x="0" y="658067"/>
                  </a:cubicBezTo>
                  <a:lnTo>
                    <a:pt x="0" y="48816"/>
                  </a:lnTo>
                  <a:cubicBezTo>
                    <a:pt x="0" y="35869"/>
                    <a:pt x="5143" y="23453"/>
                    <a:pt x="14298" y="14298"/>
                  </a:cubicBezTo>
                  <a:cubicBezTo>
                    <a:pt x="23453" y="5143"/>
                    <a:pt x="35869" y="0"/>
                    <a:pt x="48816" y="0"/>
                  </a:cubicBezTo>
                  <a:close/>
                </a:path>
              </a:pathLst>
            </a:custGeom>
            <a:solidFill>
              <a:srgbClr val="156C80"/>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sp>
        <p:nvSpPr>
          <p:cNvPr name="TextBox 29" id="29"/>
          <p:cNvSpPr txBox="true"/>
          <p:nvPr/>
        </p:nvSpPr>
        <p:spPr>
          <a:xfrm rot="0">
            <a:off x="3973321" y="4901565"/>
            <a:ext cx="3744072" cy="412750"/>
          </a:xfrm>
          <a:prstGeom prst="rect">
            <a:avLst/>
          </a:prstGeom>
        </p:spPr>
        <p:txBody>
          <a:bodyPr anchor="t" rtlCol="false" tIns="0" lIns="0" bIns="0" rIns="0">
            <a:spAutoFit/>
          </a:bodyPr>
          <a:lstStyle/>
          <a:p>
            <a:pPr algn="ctr">
              <a:lnSpc>
                <a:spcPts val="3499"/>
              </a:lnSpc>
            </a:pPr>
            <a:r>
              <a:rPr lang="en-US" sz="2499">
                <a:solidFill>
                  <a:srgbClr val="A2E3F9"/>
                </a:solidFill>
                <a:latin typeface="Montserrat Semi-Bold Bold"/>
              </a:rPr>
              <a:t>ASSESS_DAY()</a:t>
            </a:r>
          </a:p>
        </p:txBody>
      </p:sp>
      <p:sp>
        <p:nvSpPr>
          <p:cNvPr name="TextBox 30" id="30"/>
          <p:cNvSpPr txBox="true"/>
          <p:nvPr/>
        </p:nvSpPr>
        <p:spPr>
          <a:xfrm rot="0">
            <a:off x="4538998" y="5433060"/>
            <a:ext cx="2517519" cy="2052977"/>
          </a:xfrm>
          <a:prstGeom prst="rect">
            <a:avLst/>
          </a:prstGeom>
        </p:spPr>
        <p:txBody>
          <a:bodyPr anchor="t" rtlCol="false" tIns="0" lIns="0" bIns="0" rIns="0">
            <a:spAutoFit/>
          </a:bodyPr>
          <a:lstStyle/>
          <a:p>
            <a:pPr algn="ctr">
              <a:lnSpc>
                <a:spcPts val="1625"/>
              </a:lnSpc>
              <a:spcBef>
                <a:spcPct val="0"/>
              </a:spcBef>
            </a:pPr>
            <a:r>
              <a:rPr lang="en-US" sz="1161">
                <a:solidFill>
                  <a:srgbClr val="A2E3F9"/>
                </a:solidFill>
                <a:latin typeface="Montserrat Semi-Bold"/>
              </a:rPr>
              <a:t>This function can be used to provide an overall analysis of different nutrients consumed by the user. It is able to compare the FDA's daily recommended amount for nutrients like vitamin-d, iron, calcium and potassium with the user's consumption and provide feedback. </a:t>
            </a:r>
          </a:p>
        </p:txBody>
      </p:sp>
      <p:sp>
        <p:nvSpPr>
          <p:cNvPr name="TextBox 31" id="31"/>
          <p:cNvSpPr txBox="true"/>
          <p:nvPr/>
        </p:nvSpPr>
        <p:spPr>
          <a:xfrm rot="0">
            <a:off x="10692951" y="4874691"/>
            <a:ext cx="3385721" cy="323215"/>
          </a:xfrm>
          <a:prstGeom prst="rect">
            <a:avLst/>
          </a:prstGeom>
        </p:spPr>
        <p:txBody>
          <a:bodyPr anchor="t" rtlCol="false" tIns="0" lIns="0" bIns="0" rIns="0">
            <a:spAutoFit/>
          </a:bodyPr>
          <a:lstStyle/>
          <a:p>
            <a:pPr algn="ctr">
              <a:lnSpc>
                <a:spcPts val="2660"/>
              </a:lnSpc>
            </a:pPr>
            <a:r>
              <a:rPr lang="en-US" sz="1900">
                <a:solidFill>
                  <a:srgbClr val="A2E3F9"/>
                </a:solidFill>
                <a:latin typeface="Montserrat Semi-Bold Bold"/>
              </a:rPr>
              <a:t>CHECK_PAST_FOOD()</a:t>
            </a:r>
          </a:p>
        </p:txBody>
      </p:sp>
      <p:sp>
        <p:nvSpPr>
          <p:cNvPr name="TextBox 32" id="32"/>
          <p:cNvSpPr txBox="true"/>
          <p:nvPr/>
        </p:nvSpPr>
        <p:spPr>
          <a:xfrm rot="0">
            <a:off x="11089325" y="5328285"/>
            <a:ext cx="2592974" cy="1892582"/>
          </a:xfrm>
          <a:prstGeom prst="rect">
            <a:avLst/>
          </a:prstGeom>
        </p:spPr>
        <p:txBody>
          <a:bodyPr anchor="t" rtlCol="false" tIns="0" lIns="0" bIns="0" rIns="0">
            <a:spAutoFit/>
          </a:bodyPr>
          <a:lstStyle/>
          <a:p>
            <a:pPr algn="ctr">
              <a:lnSpc>
                <a:spcPts val="1674"/>
              </a:lnSpc>
              <a:spcBef>
                <a:spcPct val="0"/>
              </a:spcBef>
            </a:pPr>
            <a:r>
              <a:rPr lang="en-US" sz="1195">
                <a:solidFill>
                  <a:srgbClr val="A2E3F9"/>
                </a:solidFill>
                <a:latin typeface="Montserrat Semi-Bold"/>
              </a:rPr>
              <a:t>This function is the first function that gets executed. The main objective of this function is to make decisions on whether a previously considered frequent food still holds true. The file "past_food.csv" contains the information of all the previously added foods.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a:off x="0" y="0"/>
            <a:ext cx="18288000" cy="10287000"/>
          </a:xfrm>
          <a:prstGeom prst="rect">
            <a:avLst/>
          </a:prstGeom>
        </p:spPr>
      </p:pic>
      <p:grpSp>
        <p:nvGrpSpPr>
          <p:cNvPr name="Group 3" id="3"/>
          <p:cNvGrpSpPr>
            <a:grpSpLocks noChangeAspect="true"/>
          </p:cNvGrpSpPr>
          <p:nvPr/>
        </p:nvGrpSpPr>
        <p:grpSpPr>
          <a:xfrm rot="0">
            <a:off x="6520805" y="2876800"/>
            <a:ext cx="5246391" cy="5246370"/>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t="0" b="0"/>
              </a:stretch>
            </a:blipFill>
          </p:spPr>
        </p:sp>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4432792" y="3704589"/>
            <a:ext cx="2655862" cy="47805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169809" y="3704589"/>
            <a:ext cx="2655862" cy="47805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194156" y="-1238000"/>
            <a:ext cx="4130289" cy="4114800"/>
          </a:xfrm>
          <a:prstGeom prst="rect">
            <a:avLst/>
          </a:prstGeom>
        </p:spPr>
      </p:pic>
      <p:sp>
        <p:nvSpPr>
          <p:cNvPr name="TextBox 8" id="8"/>
          <p:cNvSpPr txBox="true"/>
          <p:nvPr/>
        </p:nvSpPr>
        <p:spPr>
          <a:xfrm rot="0">
            <a:off x="3237429" y="895350"/>
            <a:ext cx="11362087"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DEMO OF PROJECT</a:t>
            </a:r>
          </a:p>
        </p:txBody>
      </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61454" y="7592952"/>
            <a:ext cx="4130289" cy="41148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9604" y="7056948"/>
            <a:ext cx="4320000"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776667" y="2294658"/>
            <a:ext cx="5998894" cy="4608125"/>
          </a:xfrm>
          <a:prstGeom prst="rect">
            <a:avLst/>
          </a:prstGeom>
        </p:spPr>
      </p:pic>
      <p:sp>
        <p:nvSpPr>
          <p:cNvPr name="TextBox 5" id="5"/>
          <p:cNvSpPr txBox="true"/>
          <p:nvPr/>
        </p:nvSpPr>
        <p:spPr>
          <a:xfrm rot="0">
            <a:off x="1028700" y="895350"/>
            <a:ext cx="8339025" cy="2078075"/>
          </a:xfrm>
          <a:prstGeom prst="rect">
            <a:avLst/>
          </a:prstGeom>
        </p:spPr>
        <p:txBody>
          <a:bodyPr anchor="t" rtlCol="false" tIns="0" lIns="0" bIns="0" rIns="0">
            <a:spAutoFit/>
          </a:bodyPr>
          <a:lstStyle/>
          <a:p>
            <a:pPr>
              <a:lnSpc>
                <a:spcPts val="8310"/>
              </a:lnSpc>
            </a:pPr>
            <a:r>
              <a:rPr lang="en-US" sz="5936">
                <a:solidFill>
                  <a:srgbClr val="92DCEF"/>
                </a:solidFill>
                <a:latin typeface="Mokoto"/>
              </a:rPr>
              <a:t>FUTURE</a:t>
            </a:r>
          </a:p>
          <a:p>
            <a:pPr>
              <a:lnSpc>
                <a:spcPts val="8310"/>
              </a:lnSpc>
            </a:pPr>
            <a:r>
              <a:rPr lang="en-US" sz="5936">
                <a:solidFill>
                  <a:srgbClr val="92DCEF"/>
                </a:solidFill>
                <a:latin typeface="Mokoto"/>
              </a:rPr>
              <a:t>IMPROVEMENTS</a:t>
            </a:r>
          </a:p>
        </p:txBody>
      </p:sp>
      <p:sp>
        <p:nvSpPr>
          <p:cNvPr name="TextBox 6" id="6"/>
          <p:cNvSpPr txBox="true"/>
          <p:nvPr/>
        </p:nvSpPr>
        <p:spPr>
          <a:xfrm rot="0">
            <a:off x="1028700" y="3274695"/>
            <a:ext cx="10297593" cy="3699510"/>
          </a:xfrm>
          <a:prstGeom prst="rect">
            <a:avLst/>
          </a:prstGeom>
        </p:spPr>
        <p:txBody>
          <a:bodyPr anchor="t" rtlCol="false" tIns="0" lIns="0" bIns="0" rIns="0">
            <a:spAutoFit/>
          </a:bodyPr>
          <a:lstStyle/>
          <a:p>
            <a:pPr algn="just">
              <a:lnSpc>
                <a:spcPts val="2940"/>
              </a:lnSpc>
            </a:pPr>
            <a:r>
              <a:rPr lang="en-US" sz="2100">
                <a:solidFill>
                  <a:srgbClr val="A2E3F9"/>
                </a:solidFill>
                <a:latin typeface="Montserrat Semi-Bold"/>
              </a:rPr>
              <a:t>This application has several things that could be improved, on both an AI and quality of life level. From having a better user interface to a more complicated AI implementation, here are the improvements we would make.</a:t>
            </a:r>
          </a:p>
          <a:p>
            <a:pPr algn="just" marL="453392" indent="-226696" lvl="1">
              <a:lnSpc>
                <a:spcPts val="2940"/>
              </a:lnSpc>
              <a:buFont typeface="Arial"/>
              <a:buChar char="•"/>
            </a:pPr>
            <a:r>
              <a:rPr lang="en-US" sz="2100">
                <a:solidFill>
                  <a:srgbClr val="A2E3F9"/>
                </a:solidFill>
                <a:latin typeface="Montserrat Semi-Bold"/>
              </a:rPr>
              <a:t> GUI (could use Tkinter)</a:t>
            </a:r>
          </a:p>
          <a:p>
            <a:pPr algn="just" marL="453392" indent="-226696" lvl="1">
              <a:lnSpc>
                <a:spcPts val="2940"/>
              </a:lnSpc>
              <a:buFont typeface="Arial"/>
              <a:buChar char="•"/>
            </a:pPr>
            <a:r>
              <a:rPr lang="en-US" sz="2100">
                <a:solidFill>
                  <a:srgbClr val="A2E3F9"/>
                </a:solidFill>
                <a:latin typeface="Montserrat Semi-Bold"/>
              </a:rPr>
              <a:t> More nutrients to track and the user could select a specific nutrient. </a:t>
            </a:r>
          </a:p>
          <a:p>
            <a:pPr algn="just" marL="453392" indent="-226696" lvl="1">
              <a:lnSpc>
                <a:spcPts val="2940"/>
              </a:lnSpc>
              <a:buFont typeface="Arial"/>
              <a:buChar char="•"/>
            </a:pPr>
            <a:r>
              <a:rPr lang="en-US" sz="2100">
                <a:solidFill>
                  <a:srgbClr val="A2E3F9"/>
                </a:solidFill>
                <a:latin typeface="Montserrat Semi-Bold"/>
              </a:rPr>
              <a:t> User points out their deficiency in a specific nutrient.</a:t>
            </a:r>
          </a:p>
          <a:p>
            <a:pPr algn="just" marL="453392" indent="-226696" lvl="1">
              <a:lnSpc>
                <a:spcPts val="2940"/>
              </a:lnSpc>
              <a:buFont typeface="Arial"/>
              <a:buChar char="•"/>
            </a:pPr>
            <a:r>
              <a:rPr lang="en-US" sz="2100">
                <a:solidFill>
                  <a:srgbClr val="A2E3F9"/>
                </a:solidFill>
                <a:latin typeface="Montserrat Semi-Bold"/>
              </a:rPr>
              <a:t> Using a database and User Accounts.</a:t>
            </a:r>
          </a:p>
          <a:p>
            <a:pPr algn="just" marL="453392" indent="-226696" lvl="1">
              <a:lnSpc>
                <a:spcPts val="2940"/>
              </a:lnSpc>
              <a:buFont typeface="Arial"/>
              <a:buChar char="•"/>
            </a:pPr>
            <a:r>
              <a:rPr lang="en-US" sz="2100">
                <a:solidFill>
                  <a:srgbClr val="A2E3F9"/>
                </a:solidFill>
                <a:latin typeface="Montserrat Semi-Bold"/>
              </a:rPr>
              <a:t> Using an app cross-platform .</a:t>
            </a:r>
          </a:p>
          <a:p>
            <a:pPr algn="just" marL="453392" indent="-226696" lvl="1">
              <a:lnSpc>
                <a:spcPts val="2940"/>
              </a:lnSpc>
              <a:buFont typeface="Arial"/>
              <a:buChar char="•"/>
            </a:pPr>
            <a:r>
              <a:rPr lang="en-US" sz="2100">
                <a:solidFill>
                  <a:srgbClr val="A2E3F9"/>
                </a:solidFill>
                <a:latin typeface="Montserrat Semi-Bold"/>
              </a:rPr>
              <a:t> Using collaborative filtering algorithm.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2668835" y="2398754"/>
            <a:ext cx="2655862" cy="47805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497740" y="2398745"/>
            <a:ext cx="2655862" cy="478055"/>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194156" y="-1238000"/>
            <a:ext cx="4130289" cy="4114800"/>
          </a:xfrm>
          <a:prstGeom prst="rect">
            <a:avLst/>
          </a:prstGeom>
        </p:spPr>
      </p:pic>
      <p:sp>
        <p:nvSpPr>
          <p:cNvPr name="TextBox 6" id="6"/>
          <p:cNvSpPr txBox="true"/>
          <p:nvPr/>
        </p:nvSpPr>
        <p:spPr>
          <a:xfrm rot="0">
            <a:off x="4842239" y="895350"/>
            <a:ext cx="7655501"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REFERENCES</a:t>
            </a:r>
          </a:p>
        </p:txBody>
      </p:sp>
      <p:sp>
        <p:nvSpPr>
          <p:cNvPr name="TextBox 7" id="7"/>
          <p:cNvSpPr txBox="true"/>
          <p:nvPr/>
        </p:nvSpPr>
        <p:spPr>
          <a:xfrm rot="0">
            <a:off x="3650284" y="3559887"/>
            <a:ext cx="10987433" cy="4078605"/>
          </a:xfrm>
          <a:prstGeom prst="rect">
            <a:avLst/>
          </a:prstGeom>
        </p:spPr>
        <p:txBody>
          <a:bodyPr anchor="t" rtlCol="false" tIns="0" lIns="0" bIns="0" rIns="0">
            <a:spAutoFit/>
          </a:bodyPr>
          <a:lstStyle/>
          <a:p>
            <a:pPr algn="just" marL="388618" indent="-194309" lvl="1">
              <a:lnSpc>
                <a:spcPts val="2519"/>
              </a:lnSpc>
              <a:buFont typeface="Arial"/>
              <a:buChar char="•"/>
            </a:pPr>
            <a:r>
              <a:rPr lang="en-US" sz="1799">
                <a:solidFill>
                  <a:srgbClr val="A2E3F9"/>
                </a:solidFill>
                <a:latin typeface="Montserrat Semi-Bold"/>
              </a:rPr>
              <a:t>Liu, Feng, and Wei-wei Guo. “A Multi-Organ Nucleus Segmentation Challenge - IEEE Xplore.” </a:t>
            </a:r>
            <a:r>
              <a:rPr lang="en-US" sz="1799">
                <a:solidFill>
                  <a:srgbClr val="A2E3F9"/>
                </a:solidFill>
                <a:latin typeface="Montserrat Semi-Bold Italics"/>
              </a:rPr>
              <a:t>IEEExplore</a:t>
            </a:r>
            <a:r>
              <a:rPr lang="en-US" sz="1799">
                <a:solidFill>
                  <a:srgbClr val="A2E3F9"/>
                </a:solidFill>
                <a:latin typeface="Montserrat Semi-Bold"/>
              </a:rPr>
              <a:t>, 2019, https://ieeexplore.ieee.org/document/8880654. </a:t>
            </a:r>
          </a:p>
          <a:p>
            <a:pPr algn="just" marL="388618" indent="-194309" lvl="1">
              <a:lnSpc>
                <a:spcPts val="2519"/>
              </a:lnSpc>
              <a:buFont typeface="Arial"/>
              <a:buChar char="•"/>
            </a:pPr>
            <a:r>
              <a:rPr lang="en-US" sz="1799">
                <a:solidFill>
                  <a:srgbClr val="A2E3F9"/>
                </a:solidFill>
                <a:latin typeface="Montserrat Semi-Bold"/>
              </a:rPr>
              <a:t>Goldentouch, Lev. “How Many Repetitions for Long Term Retention?” </a:t>
            </a:r>
            <a:r>
              <a:rPr lang="en-US" sz="1799">
                <a:solidFill>
                  <a:srgbClr val="A2E3F9"/>
                </a:solidFill>
                <a:latin typeface="Montserrat Semi-Bold Italics"/>
              </a:rPr>
              <a:t>Key To Study</a:t>
            </a:r>
            <a:r>
              <a:rPr lang="en-US" sz="1799">
                <a:solidFill>
                  <a:srgbClr val="A2E3F9"/>
                </a:solidFill>
                <a:latin typeface="Montserrat Semi-Bold"/>
              </a:rPr>
              <a:t>, 27 Dec. 2014, https://www.keytostudy.com/many-repetitions-long-term-retention/. </a:t>
            </a:r>
          </a:p>
          <a:p>
            <a:pPr algn="just" marL="388618" indent="-194309" lvl="1">
              <a:lnSpc>
                <a:spcPts val="2519"/>
              </a:lnSpc>
              <a:buFont typeface="Arial"/>
              <a:buChar char="•"/>
            </a:pPr>
            <a:r>
              <a:rPr lang="en-US" sz="1799">
                <a:solidFill>
                  <a:srgbClr val="A2E3F9"/>
                </a:solidFill>
                <a:latin typeface="Montserrat Semi-Bold"/>
              </a:rPr>
              <a:t>Jones, Taylor. “7 Healthy Foods That Are High in Vitamin D.” </a:t>
            </a:r>
            <a:r>
              <a:rPr lang="en-US" sz="1799">
                <a:solidFill>
                  <a:srgbClr val="A2E3F9"/>
                </a:solidFill>
                <a:latin typeface="Montserrat Semi-Bold Italics"/>
              </a:rPr>
              <a:t>Healthline</a:t>
            </a:r>
            <a:r>
              <a:rPr lang="en-US" sz="1799">
                <a:solidFill>
                  <a:srgbClr val="A2E3F9"/>
                </a:solidFill>
                <a:latin typeface="Montserrat Semi-Bold"/>
              </a:rPr>
              <a:t>, Healthline Media, 5 May 2022, https://www.healthline.com/nutrition/9-foods-high-in-vitamin-d. </a:t>
            </a:r>
          </a:p>
          <a:p>
            <a:pPr algn="just" marL="388618" indent="-194309" lvl="1">
              <a:lnSpc>
                <a:spcPts val="2519"/>
              </a:lnSpc>
              <a:buFont typeface="Arial"/>
              <a:buChar char="•"/>
            </a:pPr>
            <a:r>
              <a:rPr lang="en-US" sz="1799">
                <a:solidFill>
                  <a:srgbClr val="A2E3F9"/>
                </a:solidFill>
                <a:latin typeface="Montserrat Semi-Bold"/>
              </a:rPr>
              <a:t>Spritzler, Franziska. “12 Healthy Foods That Are High in Iron.” </a:t>
            </a:r>
            <a:r>
              <a:rPr lang="en-US" sz="1799">
                <a:solidFill>
                  <a:srgbClr val="A2E3F9"/>
                </a:solidFill>
                <a:latin typeface="Montserrat Semi-Bold Italics"/>
              </a:rPr>
              <a:t>Healthline</a:t>
            </a:r>
            <a:r>
              <a:rPr lang="en-US" sz="1799">
                <a:solidFill>
                  <a:srgbClr val="A2E3F9"/>
                </a:solidFill>
                <a:latin typeface="Montserrat Semi-Bold"/>
              </a:rPr>
              <a:t>, Healthline Media, 27 Jan. 2020, https://www.healthline.com/nutrition/healthy-iron-rich-foods. </a:t>
            </a:r>
          </a:p>
          <a:p>
            <a:pPr algn="just" marL="388618" indent="-194309" lvl="1">
              <a:lnSpc>
                <a:spcPts val="2519"/>
              </a:lnSpc>
              <a:buFont typeface="Arial"/>
              <a:buChar char="•"/>
            </a:pPr>
            <a:r>
              <a:rPr lang="en-US" sz="1799">
                <a:solidFill>
                  <a:srgbClr val="A2E3F9"/>
                </a:solidFill>
                <a:latin typeface="Montserrat Semi-Bold"/>
              </a:rPr>
              <a:t>Jennings, Kerri-Ann. “Top 15 Calcium-Rich Foods (Many Are Nondairy).” </a:t>
            </a:r>
            <a:r>
              <a:rPr lang="en-US" sz="1799">
                <a:solidFill>
                  <a:srgbClr val="A2E3F9"/>
                </a:solidFill>
                <a:latin typeface="Montserrat Semi-Bold Italics"/>
              </a:rPr>
              <a:t>Healthline</a:t>
            </a:r>
            <a:r>
              <a:rPr lang="en-US" sz="1799">
                <a:solidFill>
                  <a:srgbClr val="A2E3F9"/>
                </a:solidFill>
                <a:latin typeface="Montserrat Semi-Bold"/>
              </a:rPr>
              <a:t>, Healthline Media, 4 Nov. 2021, https://www.healthline.com/nutrition/15-calcium-rich-foods. </a:t>
            </a:r>
          </a:p>
          <a:p>
            <a:pPr algn="just" marL="388618" indent="-194309" lvl="1">
              <a:lnSpc>
                <a:spcPts val="2519"/>
              </a:lnSpc>
              <a:spcBef>
                <a:spcPct val="0"/>
              </a:spcBef>
              <a:buFont typeface="Arial"/>
              <a:buChar char="•"/>
            </a:pPr>
            <a:r>
              <a:rPr lang="en-US" sz="1799">
                <a:solidFill>
                  <a:srgbClr val="A2E3F9"/>
                </a:solidFill>
                <a:latin typeface="Montserrat Semi-Bold"/>
              </a:rPr>
              <a:t>Lang, Ariane. “Potassium Rich Foods: 18 Foods High in Potassium.” </a:t>
            </a:r>
            <a:r>
              <a:rPr lang="en-US" sz="1799">
                <a:solidFill>
                  <a:srgbClr val="A2E3F9"/>
                </a:solidFill>
                <a:latin typeface="Montserrat Semi-Bold Italics"/>
              </a:rPr>
              <a:t>Healthline</a:t>
            </a:r>
            <a:r>
              <a:rPr lang="en-US" sz="1799">
                <a:solidFill>
                  <a:srgbClr val="A2E3F9"/>
                </a:solidFill>
                <a:latin typeface="Montserrat Semi-Bold"/>
              </a:rPr>
              <a:t>, Healthline Media, 4 Feb. 2022, https://www.healthline.com/nutrition/foods-loaded-with-potassium. </a:t>
            </a:r>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61454" y="7592952"/>
            <a:ext cx="4130289" cy="41148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001619" y="6685712"/>
            <a:ext cx="3286381" cy="386691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10805" y="4016039"/>
            <a:ext cx="4272443" cy="524226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088903" y="1028700"/>
            <a:ext cx="4394345" cy="6124523"/>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091385" y="3046697"/>
            <a:ext cx="4182770" cy="4114800"/>
          </a:xfrm>
          <a:prstGeom prst="rect">
            <a:avLst/>
          </a:prstGeom>
        </p:spPr>
      </p:pic>
      <p:sp>
        <p:nvSpPr>
          <p:cNvPr name="TextBox 7" id="7"/>
          <p:cNvSpPr txBox="true"/>
          <p:nvPr/>
        </p:nvSpPr>
        <p:spPr>
          <a:xfrm rot="0">
            <a:off x="2956062" y="3794233"/>
            <a:ext cx="6187938" cy="1309864"/>
          </a:xfrm>
          <a:prstGeom prst="rect">
            <a:avLst/>
          </a:prstGeom>
        </p:spPr>
        <p:txBody>
          <a:bodyPr anchor="t" rtlCol="false" tIns="0" lIns="0" bIns="0" rIns="0">
            <a:spAutoFit/>
          </a:bodyPr>
          <a:lstStyle/>
          <a:p>
            <a:pPr>
              <a:lnSpc>
                <a:spcPts val="10635"/>
              </a:lnSpc>
            </a:pPr>
            <a:r>
              <a:rPr lang="en-US" sz="7596">
                <a:solidFill>
                  <a:srgbClr val="92DCEF"/>
                </a:solidFill>
                <a:latin typeface="Mokoto"/>
              </a:rPr>
              <a:t>Thanks!</a:t>
            </a:r>
          </a:p>
        </p:txBody>
      </p:sp>
      <p:pic>
        <p:nvPicPr>
          <p:cNvPr name="Picture 8" id="8"/>
          <p:cNvPicPr>
            <a:picLocks noChangeAspect="true"/>
          </p:cNvPicPr>
          <p:nvPr/>
        </p:nvPicPr>
        <p:blipFill>
          <a:blip r:embed="rId3"/>
          <a:srcRect l="0" t="0" r="0" b="0"/>
          <a:stretch>
            <a:fillRect/>
          </a:stretch>
        </p:blipFill>
        <p:spPr>
          <a:xfrm flipH="false" flipV="false" rot="0">
            <a:off x="15001619" y="-711833"/>
            <a:ext cx="3286381" cy="3866910"/>
          </a:xfrm>
          <a:prstGeom prst="rect">
            <a:avLst/>
          </a:prstGeom>
        </p:spPr>
      </p:pic>
      <p:sp>
        <p:nvSpPr>
          <p:cNvPr name="TextBox 9" id="9"/>
          <p:cNvSpPr txBox="true"/>
          <p:nvPr/>
        </p:nvSpPr>
        <p:spPr>
          <a:xfrm rot="0">
            <a:off x="2956062" y="6120785"/>
            <a:ext cx="6187938" cy="516385"/>
          </a:xfrm>
          <a:prstGeom prst="rect">
            <a:avLst/>
          </a:prstGeom>
        </p:spPr>
        <p:txBody>
          <a:bodyPr anchor="t" rtlCol="false" tIns="0" lIns="0" bIns="0" rIns="0">
            <a:spAutoFit/>
          </a:bodyPr>
          <a:lstStyle/>
          <a:p>
            <a:pPr algn="just">
              <a:lnSpc>
                <a:spcPts val="4246"/>
              </a:lnSpc>
              <a:spcBef>
                <a:spcPct val="0"/>
              </a:spcBef>
            </a:pPr>
            <a:r>
              <a:rPr lang="en-US" sz="3033">
                <a:solidFill>
                  <a:srgbClr val="A2E3F9"/>
                </a:solidFill>
                <a:latin typeface="Montserrat Semi-Bold"/>
              </a:rPr>
              <a:t>Do you have questions?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DAFTXlL2KdA</dc:identifier>
  <dcterms:modified xsi:type="dcterms:W3CDTF">2011-08-01T06:04:30Z</dcterms:modified>
  <cp:revision>1</cp:revision>
  <dc:title>Blue Futuristic Technology Pitch Deck Presentation</dc:title>
</cp:coreProperties>
</file>